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434" r:id="rId2"/>
    <p:sldId id="422" r:id="rId3"/>
    <p:sldId id="423" r:id="rId4"/>
    <p:sldId id="424" r:id="rId5"/>
    <p:sldId id="425" r:id="rId6"/>
    <p:sldId id="426" r:id="rId7"/>
    <p:sldId id="427" r:id="rId8"/>
    <p:sldId id="428" r:id="rId9"/>
    <p:sldId id="429" r:id="rId10"/>
    <p:sldId id="430" r:id="rId11"/>
    <p:sldId id="431" r:id="rId12"/>
    <p:sldId id="432" r:id="rId13"/>
    <p:sldId id="43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04" d="100"/>
          <a:sy n="104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2/10/2012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2/10/2012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2/10/2012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2/10/2012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2/10/2012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3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Velocity Motion Model (cont)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most common noise model is additive zero-mean noise, i.e.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need to decide on other characteristics of the noises</a:t>
            </a:r>
          </a:p>
          <a:p>
            <a:pPr lvl="1"/>
            <a:r>
              <a:rPr lang="en-US" dirty="0" smtClean="0"/>
              <a:t>“spread”		variance</a:t>
            </a:r>
          </a:p>
          <a:p>
            <a:pPr lvl="1"/>
            <a:r>
              <a:rPr lang="en-US" dirty="0" smtClean="0"/>
              <a:t>“skew”		skew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peakedness</a:t>
            </a:r>
            <a:r>
              <a:rPr lang="en-US" dirty="0" smtClean="0"/>
              <a:t>”	kurtosis</a:t>
            </a:r>
          </a:p>
          <a:p>
            <a:r>
              <a:rPr lang="en-US" dirty="0" smtClean="0"/>
              <a:t>typically, only the variance is specified</a:t>
            </a:r>
          </a:p>
          <a:p>
            <a:pPr lvl="1"/>
            <a:r>
              <a:rPr lang="en-US" dirty="0" smtClean="0"/>
              <a:t>the true variance is typically unknown</a:t>
            </a:r>
            <a:endParaRPr lang="en-US" dirty="0"/>
          </a:p>
        </p:txBody>
      </p:sp>
      <p:graphicFrame>
        <p:nvGraphicFramePr>
          <p:cNvPr id="153602" name="Object 2"/>
          <p:cNvGraphicFramePr>
            <a:graphicFrameLocks noChangeAspect="1"/>
          </p:cNvGraphicFramePr>
          <p:nvPr/>
        </p:nvGraphicFramePr>
        <p:xfrm>
          <a:off x="3090862" y="1752600"/>
          <a:ext cx="2962275" cy="1106488"/>
        </p:xfrm>
        <a:graphic>
          <a:graphicData uri="http://schemas.openxmlformats.org/presentationml/2006/ole">
            <p:oleObj spid="_x0000_s153602" name="Equation" r:id="rId3" imgW="1282680" imgH="4824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19400" y="2895600"/>
            <a:ext cx="8997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actual</a:t>
            </a:r>
            <a:br>
              <a:rPr lang="en-US" dirty="0" smtClean="0"/>
            </a:br>
            <a:r>
              <a:rPr lang="en-US" dirty="0" smtClean="0"/>
              <a:t>velocity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03195" y="2895600"/>
            <a:ext cx="1326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commanded</a:t>
            </a:r>
            <a:br>
              <a:rPr lang="en-US" dirty="0" smtClean="0"/>
            </a:br>
            <a:r>
              <a:rPr lang="en-US" dirty="0" smtClean="0"/>
              <a:t>velocity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170804" y="2895600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noise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textbook assumes that the variances can be modeled as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the </a:t>
            </a:r>
            <a:r>
              <a:rPr lang="en-US" dirty="0" smtClean="0">
                <a:sym typeface="Symbol"/>
              </a:rPr>
              <a:t>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dirty="0" smtClean="0"/>
              <a:t> are robot specific error parameters</a:t>
            </a:r>
          </a:p>
          <a:p>
            <a:pPr lvl="1"/>
            <a:r>
              <a:rPr lang="en-US" dirty="0" smtClean="0"/>
              <a:t>the less accurate the robot the larger the </a:t>
            </a:r>
            <a:r>
              <a:rPr lang="en-US" dirty="0" smtClean="0">
                <a:sym typeface="Symbol"/>
              </a:rPr>
              <a:t>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54626" name="Object 2"/>
          <p:cNvGraphicFramePr>
            <a:graphicFrameLocks noChangeAspect="1"/>
          </p:cNvGraphicFramePr>
          <p:nvPr/>
        </p:nvGraphicFramePr>
        <p:xfrm>
          <a:off x="2812256" y="1600200"/>
          <a:ext cx="3519488" cy="1106488"/>
        </p:xfrm>
        <a:graphic>
          <a:graphicData uri="http://schemas.openxmlformats.org/presentationml/2006/ole">
            <p:oleObj spid="_x0000_s154626" name="Equation" r:id="rId4" imgW="1523880" imgH="4824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705600" y="190500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Eq</a:t>
            </a:r>
            <a:r>
              <a:rPr lang="en-US" dirty="0" smtClean="0"/>
              <a:t> 5.10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robot travelling on a circular arc has no independent control over its heading</a:t>
            </a:r>
          </a:p>
          <a:p>
            <a:pPr lvl="1"/>
            <a:r>
              <a:rPr lang="en-US" dirty="0" smtClean="0"/>
              <a:t>the heading must be tangent to the arc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this is problematic if you have a noisy commanded angular velocity </a:t>
            </a:r>
            <a:r>
              <a:rPr lang="en-US" i="1" dirty="0" smtClean="0">
                <a:sym typeface="Symbol"/>
              </a:rPr>
              <a:t>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thus, we assume that the final heading is actually given by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    is the angular velocity of the robot spinning in place</a:t>
            </a:r>
          </a:p>
        </p:txBody>
      </p:sp>
      <p:graphicFrame>
        <p:nvGraphicFramePr>
          <p:cNvPr id="155650" name="Object 2"/>
          <p:cNvGraphicFramePr>
            <a:graphicFrameLocks noChangeAspect="1"/>
          </p:cNvGraphicFramePr>
          <p:nvPr/>
        </p:nvGraphicFramePr>
        <p:xfrm>
          <a:off x="3619500" y="2362200"/>
          <a:ext cx="1905000" cy="495300"/>
        </p:xfrm>
        <a:graphic>
          <a:graphicData uri="http://schemas.openxmlformats.org/presentationml/2006/ole">
            <p:oleObj spid="_x0000_s155650" name="Equation" r:id="rId3" imgW="825480" imgH="215640" progId="Equation.3">
              <p:embed/>
            </p:oleObj>
          </a:graphicData>
        </a:graphic>
      </p:graphicFrame>
      <p:graphicFrame>
        <p:nvGraphicFramePr>
          <p:cNvPr id="155651" name="Object 3"/>
          <p:cNvGraphicFramePr>
            <a:graphicFrameLocks noChangeAspect="1"/>
          </p:cNvGraphicFramePr>
          <p:nvPr/>
        </p:nvGraphicFramePr>
        <p:xfrm>
          <a:off x="3127375" y="4533900"/>
          <a:ext cx="2813050" cy="495300"/>
        </p:xfrm>
        <a:graphic>
          <a:graphicData uri="http://schemas.openxmlformats.org/presentationml/2006/ole">
            <p:oleObj spid="_x0000_s155651" name="Equation" r:id="rId4" imgW="1218960" imgH="215640" progId="Equation.3">
              <p:embed/>
            </p:oleObj>
          </a:graphicData>
        </a:graphic>
      </p:graphicFrame>
      <p:graphicFrame>
        <p:nvGraphicFramePr>
          <p:cNvPr id="155652" name="Object 4"/>
          <p:cNvGraphicFramePr>
            <a:graphicFrameLocks noChangeAspect="1"/>
          </p:cNvGraphicFramePr>
          <p:nvPr/>
        </p:nvGraphicFramePr>
        <p:xfrm>
          <a:off x="1447800" y="5448300"/>
          <a:ext cx="293687" cy="495300"/>
        </p:xfrm>
        <a:graphic>
          <a:graphicData uri="http://schemas.openxmlformats.org/presentationml/2006/ole">
            <p:oleObj spid="_x0000_s155652" name="Equation" r:id="rId5" imgW="126720" imgH="21564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705600" y="458366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Eq</a:t>
            </a:r>
            <a:r>
              <a:rPr lang="en-US" dirty="0" smtClean="0"/>
              <a:t> 5.14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book assumes that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</a:t>
            </a:r>
            <a:endParaRPr lang="en-US" dirty="0"/>
          </a:p>
        </p:txBody>
      </p:sp>
      <p:graphicFrame>
        <p:nvGraphicFramePr>
          <p:cNvPr id="156674" name="Object 2"/>
          <p:cNvGraphicFramePr>
            <a:graphicFrameLocks noChangeAspect="1"/>
          </p:cNvGraphicFramePr>
          <p:nvPr/>
        </p:nvGraphicFramePr>
        <p:xfrm>
          <a:off x="3690937" y="1524000"/>
          <a:ext cx="1762125" cy="523875"/>
        </p:xfrm>
        <a:graphic>
          <a:graphicData uri="http://schemas.openxmlformats.org/presentationml/2006/ole">
            <p:oleObj spid="_x0000_s156674" name="Equation" r:id="rId3" imgW="761760" imgH="2286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352800" y="2057400"/>
            <a:ext cx="8997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actual</a:t>
            </a:r>
            <a:br>
              <a:rPr lang="en-US" dirty="0" smtClean="0"/>
            </a:br>
            <a:r>
              <a:rPr lang="en-US" dirty="0" smtClean="0"/>
              <a:t>velocity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33412" y="2209800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noise</a:t>
            </a:r>
            <a:endParaRPr lang="en-US" dirty="0"/>
          </a:p>
        </p:txBody>
      </p:sp>
      <p:graphicFrame>
        <p:nvGraphicFramePr>
          <p:cNvPr id="156675" name="Object 3"/>
          <p:cNvGraphicFramePr>
            <a:graphicFrameLocks noChangeAspect="1"/>
          </p:cNvGraphicFramePr>
          <p:nvPr/>
        </p:nvGraphicFramePr>
        <p:xfrm>
          <a:off x="2840037" y="3429000"/>
          <a:ext cx="3463925" cy="554038"/>
        </p:xfrm>
        <a:graphic>
          <a:graphicData uri="http://schemas.openxmlformats.org/presentationml/2006/ole">
            <p:oleObj spid="_x0000_s156675" name="Equation" r:id="rId4" imgW="1498320" imgH="24120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705600" y="351686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Eq</a:t>
            </a:r>
            <a:r>
              <a:rPr lang="en-US" dirty="0" smtClean="0"/>
              <a:t> 5.15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center of circle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</a:t>
            </a:r>
            <a:endParaRPr lang="en-US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1912" y="1524000"/>
            <a:ext cx="7040175" cy="762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0443" y="2971800"/>
            <a:ext cx="4583113" cy="7429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 descr="Table5.1.fix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3684" y="990600"/>
            <a:ext cx="7936632" cy="521256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rc 18"/>
          <p:cNvSpPr/>
          <p:nvPr/>
        </p:nvSpPr>
        <p:spPr>
          <a:xfrm rot="5400000">
            <a:off x="-1066800" y="-1143000"/>
            <a:ext cx="7315200" cy="7315200"/>
          </a:xfrm>
          <a:prstGeom prst="arc">
            <a:avLst>
              <a:gd name="adj1" fmla="val 16862845"/>
              <a:gd name="adj2" fmla="val 18539758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rotation of </a:t>
            </a:r>
            <a:r>
              <a:rPr lang="el-GR" dirty="0" smtClean="0">
                <a:latin typeface="Times New Roman"/>
                <a:cs typeface="Times New Roman"/>
              </a:rPr>
              <a:t>Δθ</a:t>
            </a:r>
            <a:r>
              <a:rPr lang="en-US" dirty="0" smtClean="0"/>
              <a:t> about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(x*, y*)</a:t>
            </a:r>
            <a:r>
              <a:rPr lang="en-US" dirty="0" smtClean="0"/>
              <a:t> from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(x, y)</a:t>
            </a:r>
            <a:r>
              <a:rPr lang="en-US" dirty="0" smtClean="0"/>
              <a:t>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(x’, y’)</a:t>
            </a:r>
            <a:r>
              <a:rPr lang="en-US" dirty="0" smtClean="0"/>
              <a:t> in time </a:t>
            </a:r>
            <a:r>
              <a:rPr lang="el-GR" dirty="0" smtClean="0">
                <a:latin typeface="Times New Roman"/>
                <a:cs typeface="Times New Roman"/>
              </a:rPr>
              <a:t>Δ</a:t>
            </a:r>
            <a:r>
              <a:rPr lang="en-US" dirty="0" smtClean="0">
                <a:latin typeface="Times New Roman"/>
                <a:cs typeface="Times New Roman"/>
              </a:rPr>
              <a:t>t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780000">
            <a:off x="2388599" y="2886615"/>
            <a:ext cx="3886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2340000">
            <a:off x="1966174" y="3686657"/>
            <a:ext cx="3886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4386" name="Object 2"/>
          <p:cNvGraphicFramePr>
            <a:graphicFrameLocks noChangeAspect="1"/>
          </p:cNvGraphicFramePr>
          <p:nvPr/>
        </p:nvGraphicFramePr>
        <p:xfrm>
          <a:off x="1447800" y="1839912"/>
          <a:ext cx="819150" cy="1055688"/>
        </p:xfrm>
        <a:graphic>
          <a:graphicData uri="http://schemas.openxmlformats.org/presentationml/2006/ole">
            <p:oleObj spid="_x0000_s144386" name="Equation" r:id="rId3" imgW="355320" imgH="457200" progId="Equation.3">
              <p:embed/>
            </p:oleObj>
          </a:graphicData>
        </a:graphic>
      </p:graphicFrame>
      <p:sp>
        <p:nvSpPr>
          <p:cNvPr id="12" name="Oval 11"/>
          <p:cNvSpPr/>
          <p:nvPr/>
        </p:nvSpPr>
        <p:spPr>
          <a:xfrm>
            <a:off x="2362200" y="2373312"/>
            <a:ext cx="152400" cy="1524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" name="Oval 12"/>
          <p:cNvSpPr/>
          <p:nvPr/>
        </p:nvSpPr>
        <p:spPr>
          <a:xfrm>
            <a:off x="6096000" y="3211512"/>
            <a:ext cx="152400" cy="1524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" name="Oval 13"/>
          <p:cNvSpPr/>
          <p:nvPr/>
        </p:nvSpPr>
        <p:spPr>
          <a:xfrm>
            <a:off x="5334000" y="4811712"/>
            <a:ext cx="152400" cy="1524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graphicFrame>
        <p:nvGraphicFramePr>
          <p:cNvPr id="144387" name="Object 3"/>
          <p:cNvGraphicFramePr>
            <a:graphicFrameLocks noChangeAspect="1"/>
          </p:cNvGraphicFramePr>
          <p:nvPr/>
        </p:nvGraphicFramePr>
        <p:xfrm>
          <a:off x="3841750" y="4800600"/>
          <a:ext cx="1460500" cy="1641475"/>
        </p:xfrm>
        <a:graphic>
          <a:graphicData uri="http://schemas.openxmlformats.org/presentationml/2006/ole">
            <p:oleObj spid="_x0000_s144387" name="Equation" r:id="rId4" imgW="634680" imgH="711000" progId="Equation.3">
              <p:embed/>
            </p:oleObj>
          </a:graphicData>
        </a:graphic>
      </p:graphicFrame>
      <p:graphicFrame>
        <p:nvGraphicFramePr>
          <p:cNvPr id="144388" name="Object 4"/>
          <p:cNvGraphicFramePr>
            <a:graphicFrameLocks noChangeAspect="1"/>
          </p:cNvGraphicFramePr>
          <p:nvPr/>
        </p:nvGraphicFramePr>
        <p:xfrm>
          <a:off x="5181600" y="1479550"/>
          <a:ext cx="1344612" cy="1644650"/>
        </p:xfrm>
        <a:graphic>
          <a:graphicData uri="http://schemas.openxmlformats.org/presentationml/2006/ole">
            <p:oleObj spid="_x0000_s144388" name="Equation" r:id="rId5" imgW="583920" imgH="711000" progId="Equation.3">
              <p:embed/>
            </p:oleObj>
          </a:graphicData>
        </a:graphic>
      </p:graphicFrame>
      <p:graphicFrame>
        <p:nvGraphicFramePr>
          <p:cNvPr id="144389" name="Object 5"/>
          <p:cNvGraphicFramePr>
            <a:graphicFrameLocks noChangeAspect="1"/>
          </p:cNvGraphicFramePr>
          <p:nvPr/>
        </p:nvGraphicFramePr>
        <p:xfrm>
          <a:off x="3505200" y="3744912"/>
          <a:ext cx="466725" cy="381000"/>
        </p:xfrm>
        <a:graphic>
          <a:graphicData uri="http://schemas.openxmlformats.org/presentationml/2006/ole">
            <p:oleObj spid="_x0000_s144389" name="Equation" r:id="rId6" imgW="203040" imgH="164880" progId="Equation.3">
              <p:embed/>
            </p:oleObj>
          </a:graphicData>
        </a:graphic>
      </p:graphicFrame>
      <p:graphicFrame>
        <p:nvGraphicFramePr>
          <p:cNvPr id="144390" name="Object 6"/>
          <p:cNvGraphicFramePr>
            <a:graphicFrameLocks noChangeAspect="1"/>
          </p:cNvGraphicFramePr>
          <p:nvPr/>
        </p:nvGraphicFramePr>
        <p:xfrm>
          <a:off x="3124200" y="2725737"/>
          <a:ext cx="554037" cy="409575"/>
        </p:xfrm>
        <a:graphic>
          <a:graphicData uri="http://schemas.openxmlformats.org/presentationml/2006/ole">
            <p:oleObj spid="_x0000_s144390" name="Equation" r:id="rId7" imgW="241200" imgH="177480" progId="Equation.3">
              <p:embed/>
            </p:oleObj>
          </a:graphicData>
        </a:graphic>
      </p:graphicFrame>
      <p:graphicFrame>
        <p:nvGraphicFramePr>
          <p:cNvPr id="144391" name="Object 7"/>
          <p:cNvGraphicFramePr>
            <a:graphicFrameLocks noChangeAspect="1"/>
          </p:cNvGraphicFramePr>
          <p:nvPr/>
        </p:nvGraphicFramePr>
        <p:xfrm>
          <a:off x="6019800" y="3973512"/>
          <a:ext cx="2187575" cy="468313"/>
        </p:xfrm>
        <a:graphic>
          <a:graphicData uri="http://schemas.openxmlformats.org/presentationml/2006/ole">
            <p:oleObj spid="_x0000_s144391" name="Equation" r:id="rId8" imgW="952200" imgH="203040" progId="Equation.3">
              <p:embed/>
            </p:oleObj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255601" y="2895600"/>
            <a:ext cx="125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Lines 2, 3, 4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359465" y="4202668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Line 5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543800" y="4419600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Line 6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given </a:t>
            </a:r>
            <a:r>
              <a:rPr lang="el-GR" dirty="0" smtClean="0">
                <a:latin typeface="Times New Roman"/>
                <a:cs typeface="Times New Roman"/>
              </a:rPr>
              <a:t>Δθ</a:t>
            </a:r>
            <a:r>
              <a:rPr lang="en-US" dirty="0" smtClean="0"/>
              <a:t> and </a:t>
            </a:r>
            <a:r>
              <a:rPr lang="el-GR" dirty="0" smtClean="0">
                <a:latin typeface="Times New Roman"/>
                <a:cs typeface="Times New Roman"/>
              </a:rPr>
              <a:t>Δ</a:t>
            </a:r>
            <a:r>
              <a:rPr lang="en-US" dirty="0" smtClean="0">
                <a:latin typeface="Times New Roman"/>
                <a:cs typeface="Times New Roman"/>
              </a:rPr>
              <a:t>dist</a:t>
            </a:r>
            <a:r>
              <a:rPr lang="en-US" dirty="0" smtClean="0"/>
              <a:t> we can compute the velocities needed to generate the motion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notice what the algorithm has done</a:t>
            </a:r>
          </a:p>
          <a:p>
            <a:pPr lvl="1"/>
            <a:r>
              <a:rPr lang="en-US" dirty="0" smtClean="0"/>
              <a:t>it has used an inverse motion model to compute the control vector that would be needed to produce the motion from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 smtClean="0"/>
              <a:t> to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in general, the computed control vector will be different from the actual control vector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45410" name="Object 2"/>
          <p:cNvGraphicFramePr>
            <a:graphicFrameLocks noChangeAspect="1"/>
          </p:cNvGraphicFramePr>
          <p:nvPr/>
        </p:nvGraphicFramePr>
        <p:xfrm>
          <a:off x="2818606" y="2057400"/>
          <a:ext cx="3506788" cy="1114425"/>
        </p:xfrm>
        <a:graphic>
          <a:graphicData uri="http://schemas.openxmlformats.org/presentationml/2006/ole">
            <p:oleObj spid="_x0000_s145410" name="Equation" r:id="rId3" imgW="1523880" imgH="4824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781800" y="2362200"/>
            <a:ext cx="1068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Steps 7, 8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that we want the posterior conditional </a:t>
            </a:r>
            <a:r>
              <a:rPr lang="en-US" dirty="0" smtClean="0"/>
              <a:t>density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the control action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</a:t>
            </a:r>
            <a:r>
              <a:rPr lang="en-US" dirty="0" smtClean="0"/>
              <a:t>carrying the robot from pose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 smtClean="0"/>
              <a:t> to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in </a:t>
            </a:r>
            <a:r>
              <a:rPr lang="en-US" dirty="0" smtClean="0"/>
              <a:t>time </a:t>
            </a:r>
            <a:r>
              <a:rPr lang="el-GR" dirty="0" smtClean="0">
                <a:latin typeface="Times New Roman"/>
                <a:cs typeface="Times New Roman"/>
              </a:rPr>
              <a:t>Δ</a:t>
            </a:r>
            <a:r>
              <a:rPr lang="en-US" dirty="0" smtClean="0">
                <a:latin typeface="Times New Roman"/>
                <a:cs typeface="Times New Roman"/>
              </a:rPr>
              <a:t>t</a:t>
            </a:r>
            <a:r>
              <a:rPr lang="en-US" dirty="0" smtClean="0"/>
              <a:t> </a:t>
            </a:r>
          </a:p>
          <a:p>
            <a:r>
              <a:rPr lang="en-US" dirty="0" smtClean="0"/>
              <a:t>so far the algorithm has computed the required control action</a:t>
            </a:r>
            <a:br>
              <a:rPr lang="en-US" dirty="0" smtClean="0"/>
            </a:br>
            <a:r>
              <a:rPr lang="en-US" dirty="0" smtClean="0"/>
              <a:t>     needed to carry the robot from position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(x y)</a:t>
            </a:r>
            <a:r>
              <a:rPr lang="en-US" dirty="0" smtClean="0"/>
              <a:t> to position</a:t>
            </a:r>
            <a:br>
              <a:rPr lang="en-US" dirty="0" smtClean="0"/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(x’ y’)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the control action has been computed assuming the robot moves on a circular arc</a:t>
            </a:r>
          </a:p>
        </p:txBody>
      </p:sp>
      <p:graphicFrame>
        <p:nvGraphicFramePr>
          <p:cNvPr id="146434" name="Object 2"/>
          <p:cNvGraphicFramePr>
            <a:graphicFrameLocks noChangeAspect="1"/>
          </p:cNvGraphicFramePr>
          <p:nvPr/>
        </p:nvGraphicFramePr>
        <p:xfrm>
          <a:off x="3589338" y="1608137"/>
          <a:ext cx="1965325" cy="525463"/>
        </p:xfrm>
        <a:graphic>
          <a:graphicData uri="http://schemas.openxmlformats.org/presentationml/2006/ole">
            <p:oleObj spid="_x0000_s146434" name="Equation" r:id="rId3" imgW="850680" imgH="228600" progId="Equation.3">
              <p:embed/>
            </p:oleObj>
          </a:graphicData>
        </a:graphic>
      </p:graphicFrame>
      <p:graphicFrame>
        <p:nvGraphicFramePr>
          <p:cNvPr id="146435" name="Object 3"/>
          <p:cNvGraphicFramePr>
            <a:graphicFrameLocks noChangeAspect="1"/>
          </p:cNvGraphicFramePr>
          <p:nvPr/>
        </p:nvGraphicFramePr>
        <p:xfrm>
          <a:off x="487362" y="3657600"/>
          <a:ext cx="350838" cy="527050"/>
        </p:xfrm>
        <a:graphic>
          <a:graphicData uri="http://schemas.openxmlformats.org/presentationml/2006/ole">
            <p:oleObj spid="_x0000_s146435" name="Equation" r:id="rId4" imgW="15228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computed heading of the robot is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heading should be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difference is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or expressed as an angular velocity</a:t>
            </a:r>
            <a:endParaRPr lang="en-US" dirty="0"/>
          </a:p>
        </p:txBody>
      </p:sp>
      <p:graphicFrame>
        <p:nvGraphicFramePr>
          <p:cNvPr id="150530" name="Object 2"/>
          <p:cNvGraphicFramePr>
            <a:graphicFrameLocks noChangeAspect="1"/>
          </p:cNvGraphicFramePr>
          <p:nvPr/>
        </p:nvGraphicFramePr>
        <p:xfrm>
          <a:off x="6019800" y="800100"/>
          <a:ext cx="1612900" cy="495300"/>
        </p:xfrm>
        <a:graphic>
          <a:graphicData uri="http://schemas.openxmlformats.org/presentationml/2006/ole">
            <p:oleObj spid="_x0000_s150530" name="Equation" r:id="rId3" imgW="698400" imgH="215640" progId="Equation.3">
              <p:embed/>
            </p:oleObj>
          </a:graphicData>
        </a:graphic>
      </p:graphicFrame>
      <p:graphicFrame>
        <p:nvGraphicFramePr>
          <p:cNvPr id="150531" name="Object 3"/>
          <p:cNvGraphicFramePr>
            <a:graphicFrameLocks noChangeAspect="1"/>
          </p:cNvGraphicFramePr>
          <p:nvPr/>
        </p:nvGraphicFramePr>
        <p:xfrm>
          <a:off x="6019800" y="1801813"/>
          <a:ext cx="381000" cy="407987"/>
        </p:xfrm>
        <a:graphic>
          <a:graphicData uri="http://schemas.openxmlformats.org/presentationml/2006/ole">
            <p:oleObj spid="_x0000_s150531" name="Equation" r:id="rId4" imgW="164880" imgH="177480" progId="Equation.3">
              <p:embed/>
            </p:oleObj>
          </a:graphicData>
        </a:graphic>
      </p:graphicFrame>
      <p:graphicFrame>
        <p:nvGraphicFramePr>
          <p:cNvPr id="150532" name="Object 4"/>
          <p:cNvGraphicFramePr>
            <a:graphicFrameLocks noChangeAspect="1"/>
          </p:cNvGraphicFramePr>
          <p:nvPr/>
        </p:nvGraphicFramePr>
        <p:xfrm>
          <a:off x="5943600" y="2667000"/>
          <a:ext cx="2432050" cy="1047750"/>
        </p:xfrm>
        <a:graphic>
          <a:graphicData uri="http://schemas.openxmlformats.org/presentationml/2006/ole">
            <p:oleObj spid="_x0000_s150532" name="Equation" r:id="rId5" imgW="1054080" imgH="457200" progId="Equation.3">
              <p:embed/>
            </p:oleObj>
          </a:graphicData>
        </a:graphic>
      </p:graphicFrame>
      <p:graphicFrame>
        <p:nvGraphicFramePr>
          <p:cNvPr id="150533" name="Object 5"/>
          <p:cNvGraphicFramePr>
            <a:graphicFrameLocks noChangeAspect="1"/>
          </p:cNvGraphicFramePr>
          <p:nvPr/>
        </p:nvGraphicFramePr>
        <p:xfrm>
          <a:off x="3429000" y="4419600"/>
          <a:ext cx="2286000" cy="1862138"/>
        </p:xfrm>
        <a:graphic>
          <a:graphicData uri="http://schemas.openxmlformats.org/presentationml/2006/ole">
            <p:oleObj spid="_x0000_s150533" name="Equation" r:id="rId6" imgW="990360" imgH="81252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400800" y="5486400"/>
            <a:ext cx="13670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Line 9,</a:t>
            </a:r>
            <a:br>
              <a:rPr lang="en-US" dirty="0" smtClean="0"/>
            </a:br>
            <a:r>
              <a:rPr lang="en-US" dirty="0" err="1" smtClean="0"/>
              <a:t>Eq</a:t>
            </a:r>
            <a:r>
              <a:rPr lang="en-US" dirty="0" smtClean="0"/>
              <a:t> 5.25, 5.28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similarly, we can compute the errors of the computed linear and rotational velocities</a:t>
            </a:r>
            <a:endParaRPr lang="en-US" dirty="0"/>
          </a:p>
        </p:txBody>
      </p:sp>
      <p:graphicFrame>
        <p:nvGraphicFramePr>
          <p:cNvPr id="151554" name="Object 2"/>
          <p:cNvGraphicFramePr>
            <a:graphicFrameLocks noChangeAspect="1"/>
          </p:cNvGraphicFramePr>
          <p:nvPr/>
        </p:nvGraphicFramePr>
        <p:xfrm>
          <a:off x="3736181" y="2133600"/>
          <a:ext cx="1671637" cy="1454150"/>
        </p:xfrm>
        <a:graphic>
          <a:graphicData uri="http://schemas.openxmlformats.org/presentationml/2006/ole">
            <p:oleObj spid="_x0000_s151554" name="Equation" r:id="rId3" imgW="723600" imgH="634680" progId="Equation.3">
              <p:embed/>
            </p:oleObj>
          </a:graphicData>
        </a:graphic>
      </p:graphicFrame>
      <p:graphicFrame>
        <p:nvGraphicFramePr>
          <p:cNvPr id="151555" name="Object 3"/>
          <p:cNvGraphicFramePr>
            <a:graphicFrameLocks noChangeAspect="1"/>
          </p:cNvGraphicFramePr>
          <p:nvPr/>
        </p:nvGraphicFramePr>
        <p:xfrm>
          <a:off x="3692525" y="4114800"/>
          <a:ext cx="1758950" cy="1454150"/>
        </p:xfrm>
        <a:graphic>
          <a:graphicData uri="http://schemas.openxmlformats.org/presentationml/2006/ole">
            <p:oleObj spid="_x0000_s151555" name="Equation" r:id="rId4" imgW="761760" imgH="63468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we assume that the robot has independent control over its controlled linear and angular velocities then the joint density of the errors is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do the individual densities look like?</a:t>
            </a:r>
            <a:endParaRPr lang="en-US" dirty="0"/>
          </a:p>
        </p:txBody>
      </p:sp>
      <p:graphicFrame>
        <p:nvGraphicFramePr>
          <p:cNvPr id="152578" name="Object 2"/>
          <p:cNvGraphicFramePr>
            <a:graphicFrameLocks noChangeAspect="1"/>
          </p:cNvGraphicFramePr>
          <p:nvPr/>
        </p:nvGraphicFramePr>
        <p:xfrm>
          <a:off x="1785938" y="2598738"/>
          <a:ext cx="5572125" cy="523875"/>
        </p:xfrm>
        <a:graphic>
          <a:graphicData uri="http://schemas.openxmlformats.org/presentationml/2006/ole">
            <p:oleObj spid="_x0000_s152578" name="Equation" r:id="rId3" imgW="2412720" imgH="22860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3240</TotalTime>
  <Words>345</Words>
  <Application>Microsoft Office PowerPoint</Application>
  <PresentationFormat>On-screen Show (4:3)</PresentationFormat>
  <Paragraphs>99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Origin</vt:lpstr>
      <vt:lpstr>Equation</vt:lpstr>
      <vt:lpstr>Microsoft Equation 3.0</vt:lpstr>
      <vt:lpstr>Velocity Motion Model (cont)</vt:lpstr>
      <vt:lpstr>Velocity Motion Model</vt:lpstr>
      <vt:lpstr>Velocity Motion Model</vt:lpstr>
      <vt:lpstr>Velocity Motion Model</vt:lpstr>
      <vt:lpstr>Velocity Motion Model</vt:lpstr>
      <vt:lpstr>Velocity Motion Model</vt:lpstr>
      <vt:lpstr>Velocity Motion Model</vt:lpstr>
      <vt:lpstr>Velocity Motion Model</vt:lpstr>
      <vt:lpstr>Velocity Motion Model</vt:lpstr>
      <vt:lpstr>Velocity Motion Model</vt:lpstr>
      <vt:lpstr>Velocity Motion Model</vt:lpstr>
      <vt:lpstr>Velocity Motion Model</vt:lpstr>
      <vt:lpstr>Velocity Motion Model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 Ma</cp:lastModifiedBy>
  <cp:revision>50</cp:revision>
  <dcterms:created xsi:type="dcterms:W3CDTF">2011-01-07T01:27:12Z</dcterms:created>
  <dcterms:modified xsi:type="dcterms:W3CDTF">2012-02-10T19:09:46Z</dcterms:modified>
</cp:coreProperties>
</file>